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2"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46F0D9-6489-40EB-96D5-91E6EE63953E}">
          <p14:sldIdLst>
            <p14:sldId id="256"/>
            <p14:sldId id="257"/>
            <p14:sldId id="258"/>
            <p14:sldId id="259"/>
            <p14:sldId id="260"/>
            <p14:sldId id="261"/>
            <p14:sldId id="262"/>
            <p14:sldId id="263"/>
          </p14:sldIdLst>
        </p14:section>
        <p14:section name="FF4" id="{8E00B4E3-B888-4BA9-872D-76E6D70D6009}">
          <p14:sldIdLst>
            <p14:sldId id="264"/>
            <p14:sldId id="265"/>
            <p14:sldId id="266"/>
            <p14:sldId id="267"/>
            <p14:sldId id="268"/>
            <p14:sldId id="269"/>
            <p14:sldId id="270"/>
          </p14:sldIdLst>
        </p14:section>
        <p14:section name="ff9" id="{BDA0AF8F-134A-4987-95FA-54A18D20266D}">
          <p14:sldIdLst>
            <p14:sldId id="271"/>
            <p14:sldId id="272"/>
            <p14:sldId id="273"/>
            <p14:sldId id="274"/>
            <p14:sldId id="275"/>
            <p14:sldId id="276"/>
            <p14:sldId id="277"/>
          </p14:sldIdLst>
        </p14:section>
        <p14:section name="FF9 counter" id="{1A8C6A16-9974-401C-B6C5-F6F398239DE3}">
          <p14:sldIdLst>
            <p14:sldId id="278"/>
            <p14:sldId id="280"/>
            <p14:sldId id="279"/>
          </p14:sldIdLst>
        </p14:section>
        <p14:section name="Story" id="{7CD749D4-B529-41EA-9FC8-82058C04AA0A}">
          <p14:sldIdLst>
            <p14:sldId id="282"/>
            <p14:sldId id="2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59" d="100"/>
          <a:sy n="59" d="100"/>
        </p:scale>
        <p:origin x="7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A8E16-3CE9-4BF6-AED3-80C62BF41EDE}" type="datetimeFigureOut">
              <a:rPr lang="en-US" smtClean="0"/>
              <a:t>5/19/2019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5F6703-8787-486C-97AD-EF8EB1DE2995}" type="slidenum">
              <a:rPr lang="en-US" smtClean="0"/>
              <a:t>‹#›</a:t>
            </a:fld>
            <a:endParaRPr lang="en-US"/>
          </a:p>
        </p:txBody>
      </p:sp>
    </p:spTree>
    <p:extLst>
      <p:ext uri="{BB962C8B-B14F-4D97-AF65-F5344CB8AC3E}">
        <p14:creationId xmlns:p14="http://schemas.microsoft.com/office/powerpoint/2010/main" val="1940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enturebeat.com/2011/05/13/why-final-fantasy-xiii-is-a-terrible-gam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eviantart.com/realzeles/art/Final-Fantasy-XV-universe-Wallpaper-1080p-62062795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https://venturebeat.com/2011/05/13/why-final-fantasy-xiii-is-a-terrible-game/</a:t>
            </a:r>
            <a:endParaRPr lang="en-US" dirty="0"/>
          </a:p>
        </p:txBody>
      </p:sp>
      <p:sp>
        <p:nvSpPr>
          <p:cNvPr id="4" name="Slide Number Placeholder 3"/>
          <p:cNvSpPr>
            <a:spLocks noGrp="1"/>
          </p:cNvSpPr>
          <p:nvPr>
            <p:ph type="sldNum" sz="quarter" idx="5"/>
          </p:nvPr>
        </p:nvSpPr>
        <p:spPr/>
        <p:txBody>
          <a:bodyPr/>
          <a:lstStyle/>
          <a:p>
            <a:fld id="{265F6703-8787-486C-97AD-EF8EB1DE2995}" type="slidenum">
              <a:rPr lang="en-US" smtClean="0"/>
              <a:t>23</a:t>
            </a:fld>
            <a:endParaRPr lang="en-US"/>
          </a:p>
        </p:txBody>
      </p:sp>
    </p:spTree>
    <p:extLst>
      <p:ext uri="{BB962C8B-B14F-4D97-AF65-F5344CB8AC3E}">
        <p14:creationId xmlns:p14="http://schemas.microsoft.com/office/powerpoint/2010/main" val="392511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https://www.deviantart.com/realzeles/art/Final-Fantasy-XV-universe-Wallpaper-1080p-620627951</a:t>
            </a:r>
            <a:endParaRPr lang="en-US" dirty="0"/>
          </a:p>
        </p:txBody>
      </p:sp>
      <p:sp>
        <p:nvSpPr>
          <p:cNvPr id="4" name="Slide Number Placeholder 3"/>
          <p:cNvSpPr>
            <a:spLocks noGrp="1"/>
          </p:cNvSpPr>
          <p:nvPr>
            <p:ph type="sldNum" sz="quarter" idx="5"/>
          </p:nvPr>
        </p:nvSpPr>
        <p:spPr/>
        <p:txBody>
          <a:bodyPr/>
          <a:lstStyle/>
          <a:p>
            <a:fld id="{265F6703-8787-486C-97AD-EF8EB1DE2995}" type="slidenum">
              <a:rPr lang="en-US" smtClean="0"/>
              <a:t>25</a:t>
            </a:fld>
            <a:endParaRPr lang="en-US"/>
          </a:p>
        </p:txBody>
      </p:sp>
    </p:spTree>
    <p:extLst>
      <p:ext uri="{BB962C8B-B14F-4D97-AF65-F5344CB8AC3E}">
        <p14:creationId xmlns:p14="http://schemas.microsoft.com/office/powerpoint/2010/main" val="30359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11BE-4F75-417B-975D-2AE496BBB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B18ACC-EDC3-4F40-AA3C-A0146C66C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328D3-D834-4EC9-BF48-D7E8B3F6C92E}"/>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166DB43F-E54E-4E79-8A9C-87319F9E5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4CC9-4BDA-4F21-A7D3-87E6FD5A89A7}"/>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120989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6CA5-8017-4691-991F-48AA612486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76D31-14DC-494D-8A61-4DE238071C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7BC37-B7CC-4B58-A45D-888CAC057A08}"/>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12661C2D-4434-433C-AC9E-DCB77615A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47CF0-D09E-42A3-B327-7D8401F85A94}"/>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33945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43881-8110-443C-A971-6ED672D9FF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1EA365-DA67-436C-B0B4-4B8B1BD013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EA9F2-054F-40F6-9981-06241B9AEF15}"/>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12F14600-65D0-4708-BE53-24C47BB2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9FCD1-6989-4428-9526-758C5024EBEF}"/>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88096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98AA-A972-4DF2-A0AA-B3053553A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D2B35-3AE2-43E8-9553-030D9AC7B8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1C0C1-4152-4C18-B9E8-685F6DB98477}"/>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3C345D95-F479-4F17-BC3C-69A907DB6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39F9E-AF62-4721-B63A-DB9F325F9017}"/>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33577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2B3F-998D-4BFF-B111-666E699FD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ECCD04-7568-43BC-81CC-0D16084102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9046FC-5DE5-415B-ADCB-38743E79B661}"/>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8705F312-8B50-42E2-B44F-528A5D785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F8694-4386-4C0A-94FD-EAC09921D924}"/>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21236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CF1B-72F0-4BD7-B191-556BF8248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CBF62-E916-4E1D-A50F-20E45F4E38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32DE7E-74FD-4880-A460-20AE1CBA06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1719F7-9E49-4C57-9737-F5D44652BFAB}"/>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6" name="Footer Placeholder 5">
            <a:extLst>
              <a:ext uri="{FF2B5EF4-FFF2-40B4-BE49-F238E27FC236}">
                <a16:creationId xmlns:a16="http://schemas.microsoft.com/office/drawing/2014/main" id="{FC7753BB-469E-4775-8006-3ADCEF3A3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584C5-61E0-4487-859E-D2567F9D667C}"/>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155974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B659-77EE-4E67-A969-BB652C7D9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D6D287-4BD0-4114-B7A4-64BA0BB70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772D6F-AFEF-4151-A341-997D555C25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B9B53E-D813-4083-8998-93F846449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015D16-D900-48C4-A064-32B2E441F0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04084E-82AE-466D-BDF3-376FBDE8E423}"/>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8" name="Footer Placeholder 7">
            <a:extLst>
              <a:ext uri="{FF2B5EF4-FFF2-40B4-BE49-F238E27FC236}">
                <a16:creationId xmlns:a16="http://schemas.microsoft.com/office/drawing/2014/main" id="{9AD36A69-C7C8-4BBB-8AFF-50F87CD3B1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FF6EB7-1D57-49B0-9585-2DD4500EF270}"/>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7405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86C9-2C9D-472B-A159-E382294E8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05736F-4C64-40CB-8114-27B2D3AA2542}"/>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4" name="Footer Placeholder 3">
            <a:extLst>
              <a:ext uri="{FF2B5EF4-FFF2-40B4-BE49-F238E27FC236}">
                <a16:creationId xmlns:a16="http://schemas.microsoft.com/office/drawing/2014/main" id="{9A290776-BFD3-48D0-9AFA-8970FB2E5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D590F1-8311-45BF-9DD3-6A27C07E94F3}"/>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62738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3CC82-B3EE-44BE-B0F4-4508D1399AB9}"/>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3" name="Footer Placeholder 2">
            <a:extLst>
              <a:ext uri="{FF2B5EF4-FFF2-40B4-BE49-F238E27FC236}">
                <a16:creationId xmlns:a16="http://schemas.microsoft.com/office/drawing/2014/main" id="{24EC3845-A4B1-4E08-B670-D93F70210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71E039-5E72-4999-8CA3-619ADE7E96A5}"/>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32310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4B1B-73E2-4B7B-883E-0D53C06D0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D0C5E0-4F7D-43E6-B13E-6D9ED9F55F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AF9DE-9F37-4D98-AC2D-265E660B7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2A55B6-338B-48DC-B705-0249A8335F7B}"/>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6" name="Footer Placeholder 5">
            <a:extLst>
              <a:ext uri="{FF2B5EF4-FFF2-40B4-BE49-F238E27FC236}">
                <a16:creationId xmlns:a16="http://schemas.microsoft.com/office/drawing/2014/main" id="{34F9C9D3-2B41-4C7C-BCF5-B5F823E9E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10431-1A59-4FE9-8925-521CEB97FB9B}"/>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53607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B7-68F7-4FAA-A647-D5157623E2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BD11D5-E974-4C6F-B8DF-D6106E445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AE9D81-EFCE-43B0-86E8-B6EAD639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C228B6-B5C1-4EEE-A6D3-67578D3E8E9D}"/>
              </a:ext>
            </a:extLst>
          </p:cNvPr>
          <p:cNvSpPr>
            <a:spLocks noGrp="1"/>
          </p:cNvSpPr>
          <p:nvPr>
            <p:ph type="dt" sz="half" idx="10"/>
          </p:nvPr>
        </p:nvSpPr>
        <p:spPr/>
        <p:txBody>
          <a:bodyPr/>
          <a:lstStyle/>
          <a:p>
            <a:fld id="{5D093B3D-B329-462F-9B0E-75E73FF11185}" type="datetimeFigureOut">
              <a:rPr lang="en-US" smtClean="0"/>
              <a:t>5/19/2019</a:t>
            </a:fld>
            <a:endParaRPr lang="en-US"/>
          </a:p>
        </p:txBody>
      </p:sp>
      <p:sp>
        <p:nvSpPr>
          <p:cNvPr id="6" name="Footer Placeholder 5">
            <a:extLst>
              <a:ext uri="{FF2B5EF4-FFF2-40B4-BE49-F238E27FC236}">
                <a16:creationId xmlns:a16="http://schemas.microsoft.com/office/drawing/2014/main" id="{7BB759EB-7307-4D68-A368-87AB08865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73FA2-A340-47E0-91B8-3605E9CFD300}"/>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96786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32B0BE-4F7F-4940-B176-AA7B154EB7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CF549E-639D-43DE-928F-91B64A694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9274C-0CA2-4453-B4AB-99108E3BA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93B3D-B329-462F-9B0E-75E73FF11185}" type="datetimeFigureOut">
              <a:rPr lang="en-US" smtClean="0"/>
              <a:t>5/19/2019</a:t>
            </a:fld>
            <a:endParaRPr lang="en-US"/>
          </a:p>
        </p:txBody>
      </p:sp>
      <p:sp>
        <p:nvSpPr>
          <p:cNvPr id="5" name="Footer Placeholder 4">
            <a:extLst>
              <a:ext uri="{FF2B5EF4-FFF2-40B4-BE49-F238E27FC236}">
                <a16:creationId xmlns:a16="http://schemas.microsoft.com/office/drawing/2014/main" id="{065BC44D-AF72-449C-AC50-3FDC6479F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982228-EDBB-46D5-995B-1DE6B5BC7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5B36D-4113-4066-BBA7-1A64F50395B4}" type="slidenum">
              <a:rPr lang="en-US" smtClean="0"/>
              <a:t>‹#›</a:t>
            </a:fld>
            <a:endParaRPr lang="en-US"/>
          </a:p>
        </p:txBody>
      </p:sp>
    </p:spTree>
    <p:extLst>
      <p:ext uri="{BB962C8B-B14F-4D97-AF65-F5344CB8AC3E}">
        <p14:creationId xmlns:p14="http://schemas.microsoft.com/office/powerpoint/2010/main" val="2268868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hyperlink" Target="https://finalfantasy.fandom.com/wiki/Ninjutsu_(Final_Fantasy_IV)" TargetMode="External"/><Relationship Id="rId5" Type="http://schemas.openxmlformats.org/officeDocument/2006/relationships/hyperlink" Target="https://finalfantasy.fandom.com/wiki/Rosa_Joanna_Farrell" TargetMode="External"/><Relationship Id="rId4" Type="http://schemas.openxmlformats.org/officeDocument/2006/relationships/hyperlink" Target="https://finalfantasy.fandom.com/wiki/Rydi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642-C720-4C6F-8F91-8756BCFBC81C}"/>
              </a:ext>
            </a:extLst>
          </p:cNvPr>
          <p:cNvSpPr>
            <a:spLocks noGrp="1"/>
          </p:cNvSpPr>
          <p:nvPr>
            <p:ph type="ctrTitle"/>
          </p:nvPr>
        </p:nvSpPr>
        <p:spPr/>
        <p:txBody>
          <a:bodyPr/>
          <a:lstStyle/>
          <a:p>
            <a:r>
              <a:rPr lang="en-US" dirty="0"/>
              <a:t>Make Final Fantasy Great </a:t>
            </a:r>
            <a:r>
              <a:rPr lang="en-US" dirty="0" err="1"/>
              <a:t>AGain</a:t>
            </a:r>
            <a:endParaRPr lang="en-US" dirty="0"/>
          </a:p>
        </p:txBody>
      </p:sp>
      <p:sp>
        <p:nvSpPr>
          <p:cNvPr id="3" name="Subtitle 2">
            <a:extLst>
              <a:ext uri="{FF2B5EF4-FFF2-40B4-BE49-F238E27FC236}">
                <a16:creationId xmlns:a16="http://schemas.microsoft.com/office/drawing/2014/main" id="{E4AC6444-57FA-4D2F-9305-816B1CE83EB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2774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D604-4853-401D-9D32-13D253322F6D}"/>
              </a:ext>
            </a:extLst>
          </p:cNvPr>
          <p:cNvSpPr>
            <a:spLocks noGrp="1"/>
          </p:cNvSpPr>
          <p:nvPr>
            <p:ph type="title"/>
          </p:nvPr>
        </p:nvSpPr>
        <p:spPr>
          <a:xfrm>
            <a:off x="372836" y="323622"/>
            <a:ext cx="1186543" cy="1031649"/>
          </a:xfrm>
        </p:spPr>
        <p:txBody>
          <a:bodyPr>
            <a:normAutofit fontScale="90000"/>
          </a:bodyPr>
          <a:lstStyle/>
          <a:p>
            <a:br>
              <a:rPr lang="en-US" dirty="0"/>
            </a:br>
            <a:r>
              <a:rPr lang="en-US" dirty="0"/>
              <a:t>Cain</a:t>
            </a:r>
          </a:p>
        </p:txBody>
      </p:sp>
      <p:pic>
        <p:nvPicPr>
          <p:cNvPr id="4" name="Picture 8" descr="http://www.videogamesprites.net/FinalFantasy4/Party/Kain/Kain-Status.gif">
            <a:extLst>
              <a:ext uri="{FF2B5EF4-FFF2-40B4-BE49-F238E27FC236}">
                <a16:creationId xmlns:a16="http://schemas.microsoft.com/office/drawing/2014/main" id="{CFFDB82D-53D5-4D05-BB83-BD4D7B260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65" y="3429000"/>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http://www.videogamesprites.net/FinalFantasy4/Party/Kain/Kain.gif">
            <a:extLst>
              <a:ext uri="{FF2B5EF4-FFF2-40B4-BE49-F238E27FC236}">
                <a16:creationId xmlns:a16="http://schemas.microsoft.com/office/drawing/2014/main" id="{697CBA79-2BB1-4F92-B97F-A40ADEEAD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379" y="2798989"/>
            <a:ext cx="1246414" cy="186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492E-9FBD-4001-A062-6C045182982F}"/>
              </a:ext>
            </a:extLst>
          </p:cNvPr>
          <p:cNvSpPr>
            <a:spLocks noGrp="1"/>
          </p:cNvSpPr>
          <p:nvPr>
            <p:ph type="title"/>
          </p:nvPr>
        </p:nvSpPr>
        <p:spPr>
          <a:xfrm>
            <a:off x="838200" y="-1463675"/>
            <a:ext cx="10515600" cy="1325563"/>
          </a:xfrm>
        </p:spPr>
        <p:txBody>
          <a:bodyPr/>
          <a:lstStyle/>
          <a:p>
            <a:r>
              <a:rPr lang="en-US" dirty="0" err="1"/>
              <a:t>Tellah</a:t>
            </a:r>
            <a:endParaRPr lang="en-US" dirty="0"/>
          </a:p>
        </p:txBody>
      </p:sp>
      <p:pic>
        <p:nvPicPr>
          <p:cNvPr id="4098" name="Picture 2" descr="http://www.videogamesprites.net/FinalFantasy4/Party/Tellah/Tellah-Status.gif">
            <a:extLst>
              <a:ext uri="{FF2B5EF4-FFF2-40B4-BE49-F238E27FC236}">
                <a16:creationId xmlns:a16="http://schemas.microsoft.com/office/drawing/2014/main" id="{E5DA8B49-1A70-412E-9215-9677DC83D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124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videogamesprites.net/FinalFantasy4/Party/Tellah/Tellah.gif">
            <a:extLst>
              <a:ext uri="{FF2B5EF4-FFF2-40B4-BE49-F238E27FC236}">
                <a16:creationId xmlns:a16="http://schemas.microsoft.com/office/drawing/2014/main" id="{3906FE3C-3639-4EF7-AC54-B00259F05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389" y="3124200"/>
            <a:ext cx="3048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AEF63B-4EA2-4AC8-880B-975CC442A47C}"/>
              </a:ext>
            </a:extLst>
          </p:cNvPr>
          <p:cNvSpPr/>
          <p:nvPr/>
        </p:nvSpPr>
        <p:spPr>
          <a:xfrm>
            <a:off x="304800" y="409812"/>
            <a:ext cx="6096000" cy="1200329"/>
          </a:xfrm>
          <a:prstGeom prst="rect">
            <a:avLst/>
          </a:prstGeom>
        </p:spPr>
        <p:txBody>
          <a:bodyPr>
            <a:spAutoFit/>
          </a:bodyPr>
          <a:lstStyle/>
          <a:p>
            <a:r>
              <a:rPr lang="en-US" b="0" i="0" dirty="0">
                <a:solidFill>
                  <a:srgbClr val="3A3A3A"/>
                </a:solidFill>
                <a:effectLst/>
                <a:latin typeface="Helvetica Neue"/>
              </a:rPr>
              <a:t> </a:t>
            </a:r>
            <a:r>
              <a:rPr lang="en-US" b="0" i="0" dirty="0" err="1">
                <a:solidFill>
                  <a:srgbClr val="3A3A3A"/>
                </a:solidFill>
                <a:effectLst/>
                <a:latin typeface="Helvetica Neue"/>
              </a:rPr>
              <a:t>Tellah</a:t>
            </a:r>
            <a:r>
              <a:rPr lang="en-US" b="0" i="0" dirty="0">
                <a:solidFill>
                  <a:srgbClr val="3A3A3A"/>
                </a:solidFill>
                <a:effectLst/>
                <a:latin typeface="Helvetica Neue"/>
              </a:rPr>
              <a:t> attacks </a:t>
            </a:r>
            <a:r>
              <a:rPr lang="en-US" b="0" i="0" dirty="0" err="1">
                <a:solidFill>
                  <a:srgbClr val="3A3A3A"/>
                </a:solidFill>
                <a:effectLst/>
                <a:latin typeface="Helvetica Neue"/>
              </a:rPr>
              <a:t>Golbez</a:t>
            </a:r>
            <a:r>
              <a:rPr lang="en-US" b="0" i="0" dirty="0">
                <a:solidFill>
                  <a:srgbClr val="3A3A3A"/>
                </a:solidFill>
                <a:effectLst/>
                <a:latin typeface="Helvetica Neue"/>
              </a:rPr>
              <a:t> and casts spells on him, but finds they have no effect. He then converts his own life energy into the necessary magic power to cast Meteor, which severely wounds </a:t>
            </a:r>
            <a:r>
              <a:rPr lang="en-US" b="0" i="0" dirty="0" err="1">
                <a:solidFill>
                  <a:srgbClr val="3A3A3A"/>
                </a:solidFill>
                <a:effectLst/>
                <a:latin typeface="Helvetica Neue"/>
              </a:rPr>
              <a:t>Golbez</a:t>
            </a:r>
            <a:endParaRPr lang="en-US" dirty="0"/>
          </a:p>
        </p:txBody>
      </p:sp>
      <p:sp>
        <p:nvSpPr>
          <p:cNvPr id="5" name="Rectangle 4">
            <a:extLst>
              <a:ext uri="{FF2B5EF4-FFF2-40B4-BE49-F238E27FC236}">
                <a16:creationId xmlns:a16="http://schemas.microsoft.com/office/drawing/2014/main" id="{C792711F-E6B1-415C-B2A6-C3ED7AE72470}"/>
              </a:ext>
            </a:extLst>
          </p:cNvPr>
          <p:cNvSpPr/>
          <p:nvPr/>
        </p:nvSpPr>
        <p:spPr>
          <a:xfrm>
            <a:off x="3352800" y="4324529"/>
            <a:ext cx="6096000" cy="923330"/>
          </a:xfrm>
          <a:prstGeom prst="rect">
            <a:avLst/>
          </a:prstGeom>
        </p:spPr>
        <p:txBody>
          <a:bodyPr>
            <a:spAutoFit/>
          </a:bodyPr>
          <a:lstStyle/>
          <a:p>
            <a:r>
              <a:rPr lang="en-US" b="0" i="0" dirty="0">
                <a:solidFill>
                  <a:srgbClr val="3A3A3A"/>
                </a:solidFill>
                <a:effectLst/>
                <a:latin typeface="Helvetica Neue"/>
              </a:rPr>
              <a:t>Everyone surrounds </a:t>
            </a:r>
            <a:r>
              <a:rPr lang="en-US" b="0" i="0" dirty="0" err="1">
                <a:solidFill>
                  <a:srgbClr val="3A3A3A"/>
                </a:solidFill>
                <a:effectLst/>
                <a:latin typeface="Helvetica Neue"/>
              </a:rPr>
              <a:t>Tellah</a:t>
            </a:r>
            <a:r>
              <a:rPr lang="en-US" b="0" i="0" dirty="0">
                <a:solidFill>
                  <a:srgbClr val="3A3A3A"/>
                </a:solidFill>
                <a:effectLst/>
                <a:latin typeface="Helvetica Neue"/>
              </a:rPr>
              <a:t>, who is dying due to casting Meteor at the cost of his own life. He asks the others to avenge Anna for him, and dies.</a:t>
            </a:r>
            <a:endParaRPr lang="en-US" dirty="0"/>
          </a:p>
        </p:txBody>
      </p:sp>
      <p:pic>
        <p:nvPicPr>
          <p:cNvPr id="8" name="Picture 4" descr="http://www.videogamesprites.net/FinalFantasy4/Party/Edward/Edward.gif">
            <a:extLst>
              <a:ext uri="{FF2B5EF4-FFF2-40B4-BE49-F238E27FC236}">
                <a16:creationId xmlns:a16="http://schemas.microsoft.com/office/drawing/2014/main" id="{203ED98C-2D3B-474E-81F1-2E464099D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0" y="509926"/>
            <a:ext cx="1564106" cy="2346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videogamesprites.net/FinalFantasy4/Party/Edward/Edward-Status.gif">
            <a:extLst>
              <a:ext uri="{FF2B5EF4-FFF2-40B4-BE49-F238E27FC236}">
                <a16:creationId xmlns:a16="http://schemas.microsoft.com/office/drawing/2014/main" id="{BA83A2BE-C824-48B8-BED0-232623DF6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3915" y="652696"/>
            <a:ext cx="1355271" cy="135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6E91-3809-4C0C-A52C-9BAD70536BFA}"/>
              </a:ext>
            </a:extLst>
          </p:cNvPr>
          <p:cNvSpPr>
            <a:spLocks noGrp="1"/>
          </p:cNvSpPr>
          <p:nvPr>
            <p:ph type="title"/>
          </p:nvPr>
        </p:nvSpPr>
        <p:spPr>
          <a:xfrm>
            <a:off x="723900" y="-1325563"/>
            <a:ext cx="10515600" cy="1325563"/>
          </a:xfrm>
        </p:spPr>
        <p:txBody>
          <a:bodyPr/>
          <a:lstStyle/>
          <a:p>
            <a:r>
              <a:rPr lang="en-US" dirty="0" err="1"/>
              <a:t>Palom</a:t>
            </a:r>
            <a:r>
              <a:rPr lang="en-US" dirty="0"/>
              <a:t> and </a:t>
            </a:r>
            <a:r>
              <a:rPr lang="en-US" dirty="0" err="1"/>
              <a:t>Porem</a:t>
            </a:r>
            <a:endParaRPr lang="en-US" dirty="0"/>
          </a:p>
        </p:txBody>
      </p:sp>
      <p:sp>
        <p:nvSpPr>
          <p:cNvPr id="4" name="Rectangle 3">
            <a:extLst>
              <a:ext uri="{FF2B5EF4-FFF2-40B4-BE49-F238E27FC236}">
                <a16:creationId xmlns:a16="http://schemas.microsoft.com/office/drawing/2014/main" id="{4B6C0225-EA42-4DEF-8CA3-1399880544CE}"/>
              </a:ext>
            </a:extLst>
          </p:cNvPr>
          <p:cNvSpPr/>
          <p:nvPr/>
        </p:nvSpPr>
        <p:spPr>
          <a:xfrm>
            <a:off x="484415" y="535553"/>
            <a:ext cx="6096000" cy="2031325"/>
          </a:xfrm>
          <a:prstGeom prst="rect">
            <a:avLst/>
          </a:prstGeom>
        </p:spPr>
        <p:txBody>
          <a:bodyPr>
            <a:spAutoFit/>
          </a:bodyPr>
          <a:lstStyle/>
          <a:p>
            <a:r>
              <a:rPr lang="en-US" b="0" i="0" dirty="0">
                <a:solidFill>
                  <a:srgbClr val="3A3A3A"/>
                </a:solidFill>
                <a:effectLst/>
                <a:latin typeface="Helvetica Neue"/>
              </a:rPr>
              <a:t>After defeating him, </a:t>
            </a:r>
            <a:r>
              <a:rPr lang="en-US" b="0" i="0" dirty="0" err="1">
                <a:solidFill>
                  <a:srgbClr val="3A3A3A"/>
                </a:solidFill>
                <a:effectLst/>
                <a:latin typeface="Helvetica Neue"/>
              </a:rPr>
              <a:t>Cagnazzo</a:t>
            </a:r>
            <a:r>
              <a:rPr lang="en-US" b="0" i="0" dirty="0">
                <a:solidFill>
                  <a:srgbClr val="3A3A3A"/>
                </a:solidFill>
                <a:effectLst/>
                <a:latin typeface="Helvetica Neue"/>
              </a:rPr>
              <a:t> has one last trick up his sleeve. When the party tries to escape, the walls cave in. </a:t>
            </a:r>
            <a:r>
              <a:rPr lang="en-US" b="0" i="0" dirty="0" err="1">
                <a:solidFill>
                  <a:srgbClr val="3A3A3A"/>
                </a:solidFill>
                <a:effectLst/>
                <a:latin typeface="Helvetica Neue"/>
              </a:rPr>
              <a:t>Palom</a:t>
            </a:r>
            <a:r>
              <a:rPr lang="en-US" b="0" i="0" dirty="0">
                <a:solidFill>
                  <a:srgbClr val="3A3A3A"/>
                </a:solidFill>
                <a:effectLst/>
                <a:latin typeface="Helvetica Neue"/>
              </a:rPr>
              <a:t> and </a:t>
            </a:r>
            <a:r>
              <a:rPr lang="en-US" b="0" i="0" dirty="0" err="1">
                <a:solidFill>
                  <a:srgbClr val="3A3A3A"/>
                </a:solidFill>
                <a:effectLst/>
                <a:latin typeface="Helvetica Neue"/>
              </a:rPr>
              <a:t>Porom</a:t>
            </a:r>
            <a:r>
              <a:rPr lang="en-US" b="0" i="0" dirty="0">
                <a:solidFill>
                  <a:srgbClr val="3A3A3A"/>
                </a:solidFill>
                <a:effectLst/>
                <a:latin typeface="Helvetica Neue"/>
              </a:rPr>
              <a:t> save Cecil's party by petrifying themselves. </a:t>
            </a:r>
            <a:r>
              <a:rPr lang="en-US" b="0" i="0" dirty="0" err="1">
                <a:solidFill>
                  <a:srgbClr val="3A3A3A"/>
                </a:solidFill>
                <a:effectLst/>
                <a:latin typeface="Helvetica Neue"/>
              </a:rPr>
              <a:t>Tellah</a:t>
            </a:r>
            <a:r>
              <a:rPr lang="en-US" b="0" i="0" dirty="0">
                <a:solidFill>
                  <a:srgbClr val="3A3A3A"/>
                </a:solidFill>
                <a:effectLst/>
                <a:latin typeface="Helvetica Neue"/>
              </a:rPr>
              <a:t> tries to heal them, but to no avail, as they have turned into stone of their own will. This act of sacrifice further strengthens the party's resolve to stop </a:t>
            </a:r>
            <a:r>
              <a:rPr lang="en-US" b="0" i="0" dirty="0" err="1">
                <a:solidFill>
                  <a:srgbClr val="3A3A3A"/>
                </a:solidFill>
                <a:effectLst/>
                <a:latin typeface="Helvetica Neue"/>
              </a:rPr>
              <a:t>Golbez</a:t>
            </a:r>
            <a:r>
              <a:rPr lang="en-US" b="0" i="0" dirty="0">
                <a:solidFill>
                  <a:srgbClr val="3A3A3A"/>
                </a:solidFill>
                <a:effectLst/>
                <a:latin typeface="Helvetica Neue"/>
              </a:rPr>
              <a:t>.</a:t>
            </a:r>
            <a:endParaRPr lang="en-US" dirty="0"/>
          </a:p>
        </p:txBody>
      </p:sp>
      <p:pic>
        <p:nvPicPr>
          <p:cNvPr id="6146" name="Picture 2" descr="http://www.videogamesprites.net/FinalFantasy4/Party/Palom/Palom-Status.gif">
            <a:extLst>
              <a:ext uri="{FF2B5EF4-FFF2-40B4-BE49-F238E27FC236}">
                <a16:creationId xmlns:a16="http://schemas.microsoft.com/office/drawing/2014/main" id="{2D6647DD-95F0-4BFB-B603-4185251F8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18362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videogamesprites.net/FinalFantasy4/Party/Palom/Palom.gif">
            <a:extLst>
              <a:ext uri="{FF2B5EF4-FFF2-40B4-BE49-F238E27FC236}">
                <a16:creationId xmlns:a16="http://schemas.microsoft.com/office/drawing/2014/main" id="{069FB648-F4D2-42CC-9301-37649B859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385" y="4269354"/>
            <a:ext cx="3048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videogamesprites.net/FinalFantasy4/Party/Porom/Porom-Status.gif">
            <a:extLst>
              <a:ext uri="{FF2B5EF4-FFF2-40B4-BE49-F238E27FC236}">
                <a16:creationId xmlns:a16="http://schemas.microsoft.com/office/drawing/2014/main" id="{5D3E5276-6401-4FB7-A429-5FB7C3091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3124200"/>
            <a:ext cx="5905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videogamesprites.net/FinalFantasy4/Party/Porom/Porom.gif">
            <a:extLst>
              <a:ext uri="{FF2B5EF4-FFF2-40B4-BE49-F238E27FC236}">
                <a16:creationId xmlns:a16="http://schemas.microsoft.com/office/drawing/2014/main" id="{FCC25EA1-3751-42F7-AD4B-8C9770DB3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2186" y="3276600"/>
            <a:ext cx="304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6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4" name="Picture 20" descr="http://www.videogamesprites.net/FinalFantasy4/Party/Rydia/Rydia1-Status.gif">
            <a:extLst>
              <a:ext uri="{FF2B5EF4-FFF2-40B4-BE49-F238E27FC236}">
                <a16:creationId xmlns:a16="http://schemas.microsoft.com/office/drawing/2014/main" id="{6A40FFBD-CFAC-40EA-B931-E01956CB8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99" y="4362451"/>
            <a:ext cx="1126671" cy="11266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http://www.videogamesprites.net/FinalFantasy4/Party/Rydia/Rydia1.gif">
            <a:extLst>
              <a:ext uri="{FF2B5EF4-FFF2-40B4-BE49-F238E27FC236}">
                <a16:creationId xmlns:a16="http://schemas.microsoft.com/office/drawing/2014/main" id="{F7077038-9861-4A81-8BC4-D34CF5769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685" y="4362451"/>
            <a:ext cx="762001" cy="114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www.videogamesprites.net/FinalFantasy4/Party/Rydia/Rydia2-Status.gif">
            <a:extLst>
              <a:ext uri="{FF2B5EF4-FFF2-40B4-BE49-F238E27FC236}">
                <a16:creationId xmlns:a16="http://schemas.microsoft.com/office/drawing/2014/main" id="{6A50280A-6DD5-4F7E-B679-C54AE7EAB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8969" y="4362451"/>
            <a:ext cx="1208314" cy="12083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descr="http://www.videogamesprites.net/FinalFantasy4/Party/Rydia/Rydia2.gif">
            <a:extLst>
              <a:ext uri="{FF2B5EF4-FFF2-40B4-BE49-F238E27FC236}">
                <a16:creationId xmlns:a16="http://schemas.microsoft.com/office/drawing/2014/main" id="{FC65EF66-F55F-4228-A994-78DAB1551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3484" y="4332514"/>
            <a:ext cx="1126671" cy="16900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C381889-4020-4646-9C20-F62ECFEA8D3B}"/>
              </a:ext>
            </a:extLst>
          </p:cNvPr>
          <p:cNvSpPr>
            <a:spLocks noGrp="1"/>
          </p:cNvSpPr>
          <p:nvPr>
            <p:ph type="title"/>
          </p:nvPr>
        </p:nvSpPr>
        <p:spPr/>
        <p:txBody>
          <a:bodyPr/>
          <a:lstStyle/>
          <a:p>
            <a:r>
              <a:rPr lang="en-US" dirty="0" err="1"/>
              <a:t>Rydia</a:t>
            </a:r>
            <a:endParaRPr lang="en-US" dirty="0"/>
          </a:p>
        </p:txBody>
      </p:sp>
      <p:sp>
        <p:nvSpPr>
          <p:cNvPr id="9" name="Content Placeholder 8">
            <a:extLst>
              <a:ext uri="{FF2B5EF4-FFF2-40B4-BE49-F238E27FC236}">
                <a16:creationId xmlns:a16="http://schemas.microsoft.com/office/drawing/2014/main" id="{449C16E6-B9CA-4F5D-90B7-0A2181A2023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671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1C-AE39-4A80-82BF-6DA2F1197302}"/>
              </a:ext>
            </a:extLst>
          </p:cNvPr>
          <p:cNvSpPr>
            <a:spLocks noGrp="1"/>
          </p:cNvSpPr>
          <p:nvPr>
            <p:ph type="title"/>
          </p:nvPr>
        </p:nvSpPr>
        <p:spPr/>
        <p:txBody>
          <a:bodyPr/>
          <a:lstStyle/>
          <a:p>
            <a:r>
              <a:rPr lang="en-US" dirty="0"/>
              <a:t>Edge</a:t>
            </a:r>
          </a:p>
        </p:txBody>
      </p:sp>
      <p:pic>
        <p:nvPicPr>
          <p:cNvPr id="4" name="Picture 2" descr="http://www.videogamesprites.net/FinalFantasy4/Party/Edge/Edge-Status.gif">
            <a:extLst>
              <a:ext uri="{FF2B5EF4-FFF2-40B4-BE49-F238E27FC236}">
                <a16:creationId xmlns:a16="http://schemas.microsoft.com/office/drawing/2014/main" id="{B4E35677-D741-4060-951D-75BF13677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49" y="2404293"/>
            <a:ext cx="1246413" cy="13295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videogamesprites.net/FinalFantasy4/Party/Edge/Edge.gif">
            <a:extLst>
              <a:ext uri="{FF2B5EF4-FFF2-40B4-BE49-F238E27FC236}">
                <a16:creationId xmlns:a16="http://schemas.microsoft.com/office/drawing/2014/main" id="{7C780D13-CB96-41BD-8FF1-1DD60950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013" y="1770923"/>
            <a:ext cx="865415" cy="12981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063D3646-3B66-44FA-BBDF-49D78C7247DC}"/>
              </a:ext>
            </a:extLst>
          </p:cNvPr>
          <p:cNvSpPr>
            <a:spLocks noGrp="1"/>
          </p:cNvSpPr>
          <p:nvPr>
            <p:ph idx="1"/>
          </p:nvPr>
        </p:nvSpPr>
        <p:spPr>
          <a:xfrm>
            <a:off x="838200" y="1825625"/>
            <a:ext cx="10515600" cy="4351338"/>
          </a:xfrm>
          <a:prstGeom prst="rect">
            <a:avLst/>
          </a:prstGeom>
        </p:spPr>
        <p:txBody>
          <a:bodyPr>
            <a:spAutoFit/>
          </a:bodyPr>
          <a:lstStyle/>
          <a:p>
            <a:r>
              <a:rPr lang="en-US" b="0" i="0" dirty="0">
                <a:solidFill>
                  <a:srgbClr val="3A3A3A"/>
                </a:solidFill>
                <a:effectLst/>
                <a:latin typeface="Helvetica Neue"/>
              </a:rPr>
              <a:t>Edge is rude, hotheaded and stubborn, refusing to give up his pursuit of </a:t>
            </a:r>
            <a:r>
              <a:rPr lang="en-US" b="0" i="0" dirty="0" err="1">
                <a:solidFill>
                  <a:srgbClr val="3A3A3A"/>
                </a:solidFill>
                <a:effectLst/>
                <a:latin typeface="Helvetica Neue"/>
              </a:rPr>
              <a:t>Rubicante</a:t>
            </a:r>
            <a:r>
              <a:rPr lang="en-US" b="0" i="0" dirty="0">
                <a:solidFill>
                  <a:srgbClr val="3A3A3A"/>
                </a:solidFill>
                <a:effectLst/>
                <a:latin typeface="Helvetica Neue"/>
              </a:rPr>
              <a:t> and not backing down from the fight despite being outmatched. He is mean and obnoxious to the party at first, but comes to appreciate their help over time. He has an unrequited crush on </a:t>
            </a:r>
            <a:r>
              <a:rPr lang="en-US" b="0" i="0" u="none" strike="noStrike" dirty="0" err="1">
                <a:effectLst/>
                <a:latin typeface="Helvetica Neue"/>
                <a:hlinkClick r:id="rId4" tooltip="Rydia"/>
              </a:rPr>
              <a:t>Rydia</a:t>
            </a:r>
            <a:r>
              <a:rPr lang="en-US" b="0" i="0" dirty="0">
                <a:solidFill>
                  <a:srgbClr val="3A3A3A"/>
                </a:solidFill>
                <a:effectLst/>
                <a:latin typeface="Helvetica Neue"/>
              </a:rPr>
              <a:t> and flirts with other women occasionally, remarking that </a:t>
            </a:r>
            <a:r>
              <a:rPr lang="en-US" b="0" i="0" dirty="0" err="1">
                <a:solidFill>
                  <a:srgbClr val="3A3A3A"/>
                </a:solidFill>
                <a:effectLst/>
                <a:latin typeface="Helvetica Neue"/>
              </a:rPr>
              <a:t>Rydia</a:t>
            </a:r>
            <a:r>
              <a:rPr lang="en-US" b="0" i="0" dirty="0">
                <a:solidFill>
                  <a:srgbClr val="3A3A3A"/>
                </a:solidFill>
                <a:effectLst/>
                <a:latin typeface="Helvetica Neue"/>
              </a:rPr>
              <a:t> and </a:t>
            </a:r>
            <a:r>
              <a:rPr lang="en-US" b="0" i="0" u="none" strike="noStrike" dirty="0">
                <a:effectLst/>
                <a:latin typeface="Helvetica Neue"/>
                <a:hlinkClick r:id="rId5" tooltip="Rosa Joanna Farrell"/>
              </a:rPr>
              <a:t>Rosa</a:t>
            </a:r>
            <a:r>
              <a:rPr lang="en-US" b="0" i="0" dirty="0">
                <a:solidFill>
                  <a:srgbClr val="3A3A3A"/>
                </a:solidFill>
                <a:effectLst/>
                <a:latin typeface="Helvetica Neue"/>
              </a:rPr>
              <a:t> make "two babes in the party". He has a short temper and uses his rage as a source of power in his rematch with </a:t>
            </a:r>
            <a:r>
              <a:rPr lang="en-US" b="0" i="0" dirty="0" err="1">
                <a:solidFill>
                  <a:srgbClr val="3A3A3A"/>
                </a:solidFill>
                <a:effectLst/>
                <a:latin typeface="Helvetica Neue"/>
              </a:rPr>
              <a:t>Rubicante</a:t>
            </a:r>
            <a:r>
              <a:rPr lang="en-US" b="0" i="0" dirty="0">
                <a:solidFill>
                  <a:srgbClr val="3A3A3A"/>
                </a:solidFill>
                <a:effectLst/>
                <a:latin typeface="Helvetica Neue"/>
              </a:rPr>
              <a:t>, unlocking new </a:t>
            </a:r>
            <a:r>
              <a:rPr lang="en-US" b="0" i="0" u="none" strike="noStrike" dirty="0">
                <a:effectLst/>
                <a:latin typeface="Helvetica Neue"/>
                <a:hlinkClick r:id="rId6" tooltip="Ninjutsu (Final Fantasy IV)"/>
              </a:rPr>
              <a:t>Ninjutsu</a:t>
            </a:r>
            <a:r>
              <a:rPr lang="en-US" b="0" i="0" dirty="0">
                <a:solidFill>
                  <a:srgbClr val="3A3A3A"/>
                </a:solidFill>
                <a:effectLst/>
                <a:latin typeface="Helvetica Neue"/>
              </a:rPr>
              <a:t> skills.</a:t>
            </a:r>
            <a:endParaRPr lang="en-US" dirty="0"/>
          </a:p>
        </p:txBody>
      </p:sp>
    </p:spTree>
    <p:extLst>
      <p:ext uri="{BB962C8B-B14F-4D97-AF65-F5344CB8AC3E}">
        <p14:creationId xmlns:p14="http://schemas.microsoft.com/office/powerpoint/2010/main" val="126737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29E4-3F85-4A9B-BF36-DC3C6D9337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BA7E55-5689-4EDC-B3CC-D85D9593E7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653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D78D-4D70-4AB0-8894-0E8A5E45C145}"/>
              </a:ext>
            </a:extLst>
          </p:cNvPr>
          <p:cNvSpPr>
            <a:spLocks noGrp="1"/>
          </p:cNvSpPr>
          <p:nvPr>
            <p:ph type="title"/>
          </p:nvPr>
        </p:nvSpPr>
        <p:spPr/>
        <p:txBody>
          <a:bodyPr/>
          <a:lstStyle/>
          <a:p>
            <a:r>
              <a:rPr lang="en-US" dirty="0"/>
              <a:t>ff9</a:t>
            </a:r>
          </a:p>
        </p:txBody>
      </p:sp>
      <p:sp>
        <p:nvSpPr>
          <p:cNvPr id="3" name="Content Placeholder 2">
            <a:extLst>
              <a:ext uri="{FF2B5EF4-FFF2-40B4-BE49-F238E27FC236}">
                <a16:creationId xmlns:a16="http://schemas.microsoft.com/office/drawing/2014/main" id="{315112D5-4B55-410A-9F32-500A66C258C3}"/>
              </a:ext>
            </a:extLst>
          </p:cNvPr>
          <p:cNvSpPr>
            <a:spLocks noGrp="1"/>
          </p:cNvSpPr>
          <p:nvPr>
            <p:ph idx="1"/>
          </p:nvPr>
        </p:nvSpPr>
        <p:spPr/>
        <p:txBody>
          <a:bodyPr/>
          <a:lstStyle/>
          <a:p>
            <a:r>
              <a:rPr lang="en-US" dirty="0"/>
              <a:t>Every story on it’s own is sad, but when combined together make a beautiful story</a:t>
            </a:r>
          </a:p>
        </p:txBody>
      </p:sp>
    </p:spTree>
    <p:extLst>
      <p:ext uri="{BB962C8B-B14F-4D97-AF65-F5344CB8AC3E}">
        <p14:creationId xmlns:p14="http://schemas.microsoft.com/office/powerpoint/2010/main" val="280019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34EE-535A-4CC4-91ED-B828108B93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E66BC3-59D7-4381-96C6-94DE883DCF7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1009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8299-31C7-4895-8761-EE41967389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23F1AE-5FEA-470B-82FA-6750FFBA13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835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D829-9712-42DF-9355-1B5ECC20F8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7C5CB5-D55B-4606-AEAA-0AD07460D8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836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A5AB-1806-49BA-ACDB-2F3C7F57145E}"/>
              </a:ext>
            </a:extLst>
          </p:cNvPr>
          <p:cNvSpPr>
            <a:spLocks noGrp="1"/>
          </p:cNvSpPr>
          <p:nvPr>
            <p:ph type="title"/>
          </p:nvPr>
        </p:nvSpPr>
        <p:spPr/>
        <p:txBody>
          <a:bodyPr/>
          <a:lstStyle/>
          <a:p>
            <a:r>
              <a:rPr lang="en-US" dirty="0"/>
              <a:t>What is Final Fantasy</a:t>
            </a:r>
          </a:p>
        </p:txBody>
      </p:sp>
      <p:sp>
        <p:nvSpPr>
          <p:cNvPr id="3" name="Content Placeholder 2">
            <a:extLst>
              <a:ext uri="{FF2B5EF4-FFF2-40B4-BE49-F238E27FC236}">
                <a16:creationId xmlns:a16="http://schemas.microsoft.com/office/drawing/2014/main" id="{0440E180-2944-44FD-B1B7-54E27212788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1948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95B2-0FA8-4928-B853-7467163EAD3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708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7AC1-5CA9-47DB-9CB6-16C45C8B2E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7781F0-83E6-4221-BE72-308DFE57BF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68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A66B-1167-4D00-A1AF-375031611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2EA39-A2A0-4A86-96FE-121E81B1FA4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0491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EC4E-8DCC-4C97-8D37-5F1D554D14B5}"/>
              </a:ext>
            </a:extLst>
          </p:cNvPr>
          <p:cNvSpPr>
            <a:spLocks noGrp="1"/>
          </p:cNvSpPr>
          <p:nvPr>
            <p:ph type="title"/>
          </p:nvPr>
        </p:nvSpPr>
        <p:spPr/>
        <p:txBody>
          <a:bodyPr/>
          <a:lstStyle/>
          <a:p>
            <a:r>
              <a:rPr lang="en-US" dirty="0"/>
              <a:t>Lightning</a:t>
            </a:r>
          </a:p>
        </p:txBody>
      </p:sp>
      <p:sp>
        <p:nvSpPr>
          <p:cNvPr id="3" name="Content Placeholder 2">
            <a:extLst>
              <a:ext uri="{FF2B5EF4-FFF2-40B4-BE49-F238E27FC236}">
                <a16:creationId xmlns:a16="http://schemas.microsoft.com/office/drawing/2014/main" id="{DE28AAD1-B2A4-40EB-9523-078E0C656669}"/>
              </a:ext>
            </a:extLst>
          </p:cNvPr>
          <p:cNvSpPr>
            <a:spLocks noGrp="1"/>
          </p:cNvSpPr>
          <p:nvPr>
            <p:ph idx="1"/>
          </p:nvPr>
        </p:nvSpPr>
        <p:spPr/>
        <p:txBody>
          <a:bodyPr/>
          <a:lstStyle/>
          <a:p>
            <a:r>
              <a:rPr lang="en-US" dirty="0"/>
              <a:t>You’d probably think that the girl on the cover of the box was supposed to be the main character, but ‘Lightning’ (a name which really just rolls off the tongue) has probably the least amount of personality or influence on the story of anyone.</a:t>
            </a:r>
          </a:p>
        </p:txBody>
      </p:sp>
    </p:spTree>
    <p:extLst>
      <p:ext uri="{BB962C8B-B14F-4D97-AF65-F5344CB8AC3E}">
        <p14:creationId xmlns:p14="http://schemas.microsoft.com/office/powerpoint/2010/main" val="269538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A59C-40B7-4F34-8C0B-45D70EE4FB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F18BF5-1C95-4FE2-91B9-D311131461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82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9275-1F33-4932-A746-E63620149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2611BD-E446-41ED-A6B2-5DC1FC4B97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6073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ADA5-5FC0-4F7B-9ADD-B2031704BBC9}"/>
              </a:ext>
            </a:extLst>
          </p:cNvPr>
          <p:cNvSpPr>
            <a:spLocks noGrp="1"/>
          </p:cNvSpPr>
          <p:nvPr>
            <p:ph type="title"/>
          </p:nvPr>
        </p:nvSpPr>
        <p:spPr/>
        <p:txBody>
          <a:bodyPr/>
          <a:lstStyle/>
          <a:p>
            <a:r>
              <a:rPr lang="en-US" dirty="0" err="1"/>
              <a:t>Ffx</a:t>
            </a:r>
            <a:r>
              <a:rPr lang="en-US" dirty="0"/>
              <a:t> good story</a:t>
            </a:r>
          </a:p>
        </p:txBody>
      </p:sp>
      <p:sp>
        <p:nvSpPr>
          <p:cNvPr id="3" name="Content Placeholder 2">
            <a:extLst>
              <a:ext uri="{FF2B5EF4-FFF2-40B4-BE49-F238E27FC236}">
                <a16:creationId xmlns:a16="http://schemas.microsoft.com/office/drawing/2014/main" id="{3D481327-CBEE-46E1-AEC8-BF5F2ADF4AF6}"/>
              </a:ext>
            </a:extLst>
          </p:cNvPr>
          <p:cNvSpPr>
            <a:spLocks noGrp="1"/>
          </p:cNvSpPr>
          <p:nvPr>
            <p:ph idx="1"/>
          </p:nvPr>
        </p:nvSpPr>
        <p:spPr/>
        <p:txBody>
          <a:bodyPr/>
          <a:lstStyle/>
          <a:p>
            <a:r>
              <a:rPr lang="en-US" dirty="0" err="1"/>
              <a:t>Intersting</a:t>
            </a:r>
            <a:r>
              <a:rPr lang="en-US" dirty="0"/>
              <a:t> </a:t>
            </a:r>
            <a:r>
              <a:rPr lang="en-US" dirty="0" err="1"/>
              <a:t>blelievable</a:t>
            </a:r>
            <a:r>
              <a:rPr lang="en-US" dirty="0"/>
              <a:t> villains/monsters</a:t>
            </a:r>
          </a:p>
          <a:p>
            <a:r>
              <a:rPr lang="en-US" dirty="0"/>
              <a:t>Moral choices (marriage/duty)</a:t>
            </a:r>
          </a:p>
          <a:p>
            <a:r>
              <a:rPr lang="en-US" dirty="0"/>
              <a:t>World constantly feels like it’s about o end</a:t>
            </a:r>
          </a:p>
          <a:p>
            <a:endParaRPr lang="en-US" dirty="0"/>
          </a:p>
        </p:txBody>
      </p:sp>
    </p:spTree>
    <p:extLst>
      <p:ext uri="{BB962C8B-B14F-4D97-AF65-F5344CB8AC3E}">
        <p14:creationId xmlns:p14="http://schemas.microsoft.com/office/powerpoint/2010/main" val="248244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357A-D8D6-4F99-BF75-0BEB7503AE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86ABA8-8FF2-48F0-918E-1F3C0FDC20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76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AA4-AE8A-45BF-B6B1-7A33D0EFE3A2}"/>
              </a:ext>
            </a:extLst>
          </p:cNvPr>
          <p:cNvSpPr>
            <a:spLocks noGrp="1"/>
          </p:cNvSpPr>
          <p:nvPr>
            <p:ph type="title"/>
          </p:nvPr>
        </p:nvSpPr>
        <p:spPr/>
        <p:txBody>
          <a:bodyPr/>
          <a:lstStyle/>
          <a:p>
            <a:r>
              <a:rPr lang="en-US" dirty="0"/>
              <a:t>JRPG vs. ARPG</a:t>
            </a:r>
          </a:p>
        </p:txBody>
      </p:sp>
      <p:sp>
        <p:nvSpPr>
          <p:cNvPr id="3" name="Content Placeholder 2">
            <a:extLst>
              <a:ext uri="{FF2B5EF4-FFF2-40B4-BE49-F238E27FC236}">
                <a16:creationId xmlns:a16="http://schemas.microsoft.com/office/drawing/2014/main" id="{D378559C-56E2-41F3-9193-2B9ABEAF45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68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F08C-CDC7-4EF6-B504-D72A04762C94}"/>
              </a:ext>
            </a:extLst>
          </p:cNvPr>
          <p:cNvSpPr>
            <a:spLocks noGrp="1"/>
          </p:cNvSpPr>
          <p:nvPr>
            <p:ph type="title"/>
          </p:nvPr>
        </p:nvSpPr>
        <p:spPr/>
        <p:txBody>
          <a:bodyPr/>
          <a:lstStyle/>
          <a:p>
            <a:r>
              <a:rPr lang="en-US" dirty="0"/>
              <a:t>Glory days</a:t>
            </a:r>
          </a:p>
        </p:txBody>
      </p:sp>
      <p:sp>
        <p:nvSpPr>
          <p:cNvPr id="3" name="Content Placeholder 2">
            <a:extLst>
              <a:ext uri="{FF2B5EF4-FFF2-40B4-BE49-F238E27FC236}">
                <a16:creationId xmlns:a16="http://schemas.microsoft.com/office/drawing/2014/main" id="{C8C3BF39-49A7-429D-8941-102E0AC703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26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5A93-A238-4A64-ABED-EA9EC1CAE309}"/>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D32E30AF-830E-41E7-A34B-9D0DDFB912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6304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B389-2309-480F-943B-1399C2458F47}"/>
              </a:ext>
            </a:extLst>
          </p:cNvPr>
          <p:cNvSpPr>
            <a:spLocks noGrp="1"/>
          </p:cNvSpPr>
          <p:nvPr>
            <p:ph type="title"/>
          </p:nvPr>
        </p:nvSpPr>
        <p:spPr/>
        <p:txBody>
          <a:bodyPr/>
          <a:lstStyle/>
          <a:p>
            <a:r>
              <a:rPr lang="en-US" dirty="0"/>
              <a:t>What can be done?</a:t>
            </a:r>
          </a:p>
        </p:txBody>
      </p:sp>
      <p:sp>
        <p:nvSpPr>
          <p:cNvPr id="3" name="Content Placeholder 2">
            <a:extLst>
              <a:ext uri="{FF2B5EF4-FFF2-40B4-BE49-F238E27FC236}">
                <a16:creationId xmlns:a16="http://schemas.microsoft.com/office/drawing/2014/main" id="{150C1688-DC67-4C69-9FFD-0B28D6D5F1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156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DAA5-2B11-4E7D-980F-DADB07805735}"/>
              </a:ext>
            </a:extLst>
          </p:cNvPr>
          <p:cNvSpPr>
            <a:spLocks noGrp="1"/>
          </p:cNvSpPr>
          <p:nvPr>
            <p:ph type="title"/>
          </p:nvPr>
        </p:nvSpPr>
        <p:spPr/>
        <p:txBody>
          <a:bodyPr/>
          <a:lstStyle/>
          <a:p>
            <a:r>
              <a:rPr lang="en-US" dirty="0"/>
              <a:t>Game Design</a:t>
            </a:r>
          </a:p>
        </p:txBody>
      </p:sp>
      <p:sp>
        <p:nvSpPr>
          <p:cNvPr id="3" name="Content Placeholder 2">
            <a:extLst>
              <a:ext uri="{FF2B5EF4-FFF2-40B4-BE49-F238E27FC236}">
                <a16:creationId xmlns:a16="http://schemas.microsoft.com/office/drawing/2014/main" id="{27A556C4-76DB-4717-83D1-05377962CEFC}"/>
              </a:ext>
            </a:extLst>
          </p:cNvPr>
          <p:cNvSpPr>
            <a:spLocks noGrp="1"/>
          </p:cNvSpPr>
          <p:nvPr>
            <p:ph idx="1"/>
          </p:nvPr>
        </p:nvSpPr>
        <p:spPr/>
        <p:txBody>
          <a:bodyPr>
            <a:normAutofit lnSpcReduction="10000"/>
          </a:bodyPr>
          <a:lstStyle/>
          <a:p>
            <a:r>
              <a:rPr lang="en-US" dirty="0"/>
              <a:t>Narrative</a:t>
            </a:r>
          </a:p>
          <a:p>
            <a:r>
              <a:rPr lang="en-US" dirty="0"/>
              <a:t>- has consequences</a:t>
            </a:r>
          </a:p>
          <a:p>
            <a:endParaRPr lang="en-US" dirty="0"/>
          </a:p>
          <a:p>
            <a:r>
              <a:rPr lang="en-US" dirty="0"/>
              <a:t>Gameplay</a:t>
            </a:r>
          </a:p>
          <a:p>
            <a:r>
              <a:rPr lang="en-US" dirty="0"/>
              <a:t>Good character development for power fantasy</a:t>
            </a:r>
          </a:p>
          <a:p>
            <a:r>
              <a:rPr lang="en-US" dirty="0"/>
              <a:t>Thoughtful combat</a:t>
            </a:r>
          </a:p>
          <a:p>
            <a:endParaRPr lang="en-US" dirty="0"/>
          </a:p>
          <a:p>
            <a:r>
              <a:rPr lang="en-US" dirty="0"/>
              <a:t>Setting</a:t>
            </a:r>
          </a:p>
          <a:p>
            <a:r>
              <a:rPr lang="en-US" dirty="0"/>
              <a:t>Management</a:t>
            </a:r>
          </a:p>
          <a:p>
            <a:endParaRPr lang="en-US" dirty="0"/>
          </a:p>
        </p:txBody>
      </p:sp>
    </p:spTree>
    <p:extLst>
      <p:ext uri="{BB962C8B-B14F-4D97-AF65-F5344CB8AC3E}">
        <p14:creationId xmlns:p14="http://schemas.microsoft.com/office/powerpoint/2010/main" val="134526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8CA9-0DE8-45B3-AC09-8A5E8CEA3037}"/>
              </a:ext>
            </a:extLst>
          </p:cNvPr>
          <p:cNvSpPr>
            <a:spLocks noGrp="1"/>
          </p:cNvSpPr>
          <p:nvPr>
            <p:ph type="title"/>
          </p:nvPr>
        </p:nvSpPr>
        <p:spPr/>
        <p:txBody>
          <a:bodyPr/>
          <a:lstStyle/>
          <a:p>
            <a:r>
              <a:rPr lang="en-US" dirty="0"/>
              <a:t>Narrative</a:t>
            </a:r>
          </a:p>
        </p:txBody>
      </p:sp>
      <p:sp>
        <p:nvSpPr>
          <p:cNvPr id="3" name="Content Placeholder 2">
            <a:extLst>
              <a:ext uri="{FF2B5EF4-FFF2-40B4-BE49-F238E27FC236}">
                <a16:creationId xmlns:a16="http://schemas.microsoft.com/office/drawing/2014/main" id="{AF731537-226E-4548-9230-5CD32E4CC235}"/>
              </a:ext>
            </a:extLst>
          </p:cNvPr>
          <p:cNvSpPr>
            <a:spLocks noGrp="1"/>
          </p:cNvSpPr>
          <p:nvPr>
            <p:ph idx="1"/>
          </p:nvPr>
        </p:nvSpPr>
        <p:spPr/>
        <p:txBody>
          <a:bodyPr/>
          <a:lstStyle/>
          <a:p>
            <a:r>
              <a:rPr lang="en-US" dirty="0"/>
              <a:t>Feels like it has consequences, impactful</a:t>
            </a:r>
          </a:p>
          <a:p>
            <a:r>
              <a:rPr lang="en-US" dirty="0"/>
              <a:t>Easy to understand, lore to find</a:t>
            </a:r>
          </a:p>
          <a:p>
            <a:endParaRPr lang="en-US" dirty="0"/>
          </a:p>
          <a:p>
            <a:endParaRPr lang="en-US" dirty="0"/>
          </a:p>
        </p:txBody>
      </p:sp>
    </p:spTree>
    <p:extLst>
      <p:ext uri="{BB962C8B-B14F-4D97-AF65-F5344CB8AC3E}">
        <p14:creationId xmlns:p14="http://schemas.microsoft.com/office/powerpoint/2010/main" val="403725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026" name="Picture 2" descr="http://www.videogamesprites.net/FinalFantasy4/Party/Cecil/Cecil1.gif">
            <a:extLst>
              <a:ext uri="{FF2B5EF4-FFF2-40B4-BE49-F238E27FC236}">
                <a16:creationId xmlns:a16="http://schemas.microsoft.com/office/drawing/2014/main" id="{4DD61E77-F5C9-4901-9D77-79D7E6208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6" y="351064"/>
            <a:ext cx="13716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videogamesprites.net/FinalFantasy4/Party/Cecil/Cecil2.gif">
            <a:extLst>
              <a:ext uri="{FF2B5EF4-FFF2-40B4-BE49-F238E27FC236}">
                <a16:creationId xmlns:a16="http://schemas.microsoft.com/office/drawing/2014/main" id="{12493C1D-3664-48F6-92C4-2B7A9F197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626" y="351063"/>
            <a:ext cx="1714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videogamesprites.net/FinalFantasy4/Party/Cecil/Cecil2-Status.gif">
            <a:extLst>
              <a:ext uri="{FF2B5EF4-FFF2-40B4-BE49-F238E27FC236}">
                <a16:creationId xmlns:a16="http://schemas.microsoft.com/office/drawing/2014/main" id="{2E3F35E2-0197-4DAB-A680-4E4BB26CA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9149" y="571499"/>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videogamesprites.net/FinalFantasy4/Party/Cecil/Cecil1-Status.gif">
            <a:extLst>
              <a:ext uri="{FF2B5EF4-FFF2-40B4-BE49-F238E27FC236}">
                <a16:creationId xmlns:a16="http://schemas.microsoft.com/office/drawing/2014/main" id="{47070502-7012-4FC9-8FB1-01AB6C3D3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850" y="693964"/>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875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4487</TotalTime>
  <Words>332</Words>
  <Application>Microsoft Office PowerPoint</Application>
  <PresentationFormat>Widescreen</PresentationFormat>
  <Paragraphs>40</Paragraphs>
  <Slides>27</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Helvetica Neue</vt:lpstr>
      <vt:lpstr>Office Theme</vt:lpstr>
      <vt:lpstr>Make Final Fantasy Great AGain</vt:lpstr>
      <vt:lpstr>What is Final Fantasy</vt:lpstr>
      <vt:lpstr>JRPG vs. ARPG</vt:lpstr>
      <vt:lpstr>Glory days</vt:lpstr>
      <vt:lpstr>What happened?</vt:lpstr>
      <vt:lpstr>What can be done?</vt:lpstr>
      <vt:lpstr>Game Design</vt:lpstr>
      <vt:lpstr>Narrative</vt:lpstr>
      <vt:lpstr>PowerPoint Presentation</vt:lpstr>
      <vt:lpstr> Cain</vt:lpstr>
      <vt:lpstr>Tellah</vt:lpstr>
      <vt:lpstr>Palom and Porem</vt:lpstr>
      <vt:lpstr>Rydia</vt:lpstr>
      <vt:lpstr>Edge</vt:lpstr>
      <vt:lpstr>PowerPoint Presentation</vt:lpstr>
      <vt:lpstr>ff9</vt:lpstr>
      <vt:lpstr>PowerPoint Presentation</vt:lpstr>
      <vt:lpstr>PowerPoint Presentation</vt:lpstr>
      <vt:lpstr>PowerPoint Presentation</vt:lpstr>
      <vt:lpstr>PowerPoint Presentation</vt:lpstr>
      <vt:lpstr>PowerPoint Presentation</vt:lpstr>
      <vt:lpstr>PowerPoint Presentation</vt:lpstr>
      <vt:lpstr>Lightning</vt:lpstr>
      <vt:lpstr>PowerPoint Presentation</vt:lpstr>
      <vt:lpstr>PowerPoint Presentation</vt:lpstr>
      <vt:lpstr>Ffx good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Final Fantasy Great AGain</dc:title>
  <dc:creator>Troy Jeffery</dc:creator>
  <cp:lastModifiedBy>Troy Jeffery</cp:lastModifiedBy>
  <cp:revision>14</cp:revision>
  <dcterms:created xsi:type="dcterms:W3CDTF">2019-05-19T08:00:35Z</dcterms:created>
  <dcterms:modified xsi:type="dcterms:W3CDTF">2019-05-22T10:47:56Z</dcterms:modified>
</cp:coreProperties>
</file>